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302" r:id="rId3"/>
    <p:sldId id="314" r:id="rId4"/>
    <p:sldId id="354" r:id="rId5"/>
    <p:sldId id="315" r:id="rId6"/>
    <p:sldId id="316" r:id="rId7"/>
    <p:sldId id="340" r:id="rId8"/>
    <p:sldId id="318" r:id="rId9"/>
    <p:sldId id="319" r:id="rId10"/>
    <p:sldId id="346" r:id="rId11"/>
    <p:sldId id="347" r:id="rId12"/>
    <p:sldId id="348" r:id="rId13"/>
    <p:sldId id="323" r:id="rId14"/>
    <p:sldId id="345" r:id="rId15"/>
    <p:sldId id="349" r:id="rId16"/>
    <p:sldId id="350" r:id="rId17"/>
    <p:sldId id="351" r:id="rId18"/>
    <p:sldId id="352" r:id="rId19"/>
    <p:sldId id="353" r:id="rId20"/>
    <p:sldId id="355" r:id="rId21"/>
    <p:sldId id="356" r:id="rId22"/>
    <p:sldId id="357" r:id="rId23"/>
    <p:sldId id="358" r:id="rId24"/>
    <p:sldId id="344" r:id="rId25"/>
    <p:sldId id="324" r:id="rId26"/>
    <p:sldId id="34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AFBD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2678" autoAdjust="0"/>
    <p:restoredTop sz="95140" autoAdjust="0"/>
  </p:normalViewPr>
  <p:slideViewPr>
    <p:cSldViewPr>
      <p:cViewPr varScale="1">
        <p:scale>
          <a:sx n="97" d="100"/>
          <a:sy n="97" d="100"/>
        </p:scale>
        <p:origin x="-114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B5357A-0B77-4732-A0D7-37F0C372F1B3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6EB54-83E0-4AC3-9480-0EF1ED30DB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87870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C86DC-B51D-4C51-A64C-69AD0EF3A2CA}" type="datetimeFigureOut">
              <a:rPr lang="ru-RU" smtClean="0"/>
              <a:pPr/>
              <a:t>11.11.2019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B92FF-063E-4049-9BBA-7F20A49D3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3601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B92FF-063E-4049-9BBA-7F20A49D3234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1570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B92FF-063E-4049-9BBA-7F20A49D3234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1170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B92FF-063E-4049-9BBA-7F20A49D3234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1170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901E4-CF01-4F98-B8F2-26CDA51BE2B2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553CF-5CED-44CF-AC67-4D7F676168DB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0F990-DE60-4605-B8AD-F65F02FC5D2A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1A913-53EC-4BD9-881B-9581BE588EAA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77693-6BBC-4013-89D1-A8AE56292263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58F97-9BC1-4D7D-BAB4-514E777EBAFE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4D629-E3AE-467F-8273-853692143581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9D780-8E76-4716-8603-450D14DA9D63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6742B-B1B5-4B80-A91A-B8BD503D7F72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033C8-25D6-4DBF-AD9F-B83B99162BE1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F021E-5924-445B-A556-470780649A8F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093D3-F4AD-4104-A821-71C900E021E3}" type="datetime1">
              <a:rPr lang="ru-RU" smtClean="0"/>
              <a:pPr/>
              <a:t>11.11.2019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71114-7E5B-413B-93B9-2D6F0C6B0BF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zakon.rada.gov.ua/laws/show/2145-19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 fontScale="85000" lnSpcReduction="10000"/>
          </a:bodyPr>
          <a:lstStyle/>
          <a:p>
            <a:pPr algn="r"/>
            <a:r>
              <a:rPr lang="uk-UA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uk-UA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Інформаційне повідомлення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uk-UA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щодо Наказу МОН України від 23.09.2019 № 1220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uk-UA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“Про</a:t>
            </a:r>
            <a:r>
              <a:rPr lang="uk-UA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опублікування результатів дисертацій на здобуття наукових ступенів доктора і кандидата </a:t>
            </a:r>
            <a:r>
              <a:rPr lang="uk-UA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наук”</a:t>
            </a:r>
            <a:endParaRPr lang="uk-UA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uk-UA" sz="4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(Засідання Ректорату Харківського національного університету </a:t>
            </a:r>
          </a:p>
          <a:p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імені В.Н. </a:t>
            </a:r>
            <a:r>
              <a:rPr lang="uk-UA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Каразіна</a:t>
            </a:r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11.11.2019 р.)</a:t>
            </a:r>
            <a:endParaRPr lang="ru-RU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uk-UA" b="1" dirty="0" smtClean="0">
                <a:latin typeface="Arial" pitchFamily="34" charset="0"/>
                <a:cs typeface="Arial" pitchFamily="34" charset="0"/>
              </a:rPr>
            </a:br>
            <a:r>
              <a:rPr lang="uk-UA" b="1" dirty="0" smtClean="0">
                <a:latin typeface="Arial" pitchFamily="34" charset="0"/>
                <a:cs typeface="Arial" pitchFamily="34" charset="0"/>
              </a:rPr>
              <a:t>Нормативні документи</a:t>
            </a:r>
            <a:br>
              <a:rPr lang="uk-UA" b="1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endParaRPr lang="uk-UA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14282" y="2928934"/>
            <a:ext cx="8715436" cy="194022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</a:pPr>
            <a:r>
              <a:rPr lang="uk-UA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Наказ МОН України від 17.10.2012 р. </a:t>
            </a:r>
            <a:r>
              <a:rPr lang="uk-UA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№ 1112 </a:t>
            </a:r>
          </a:p>
          <a:p>
            <a:pPr algn="just">
              <a:spcBef>
                <a:spcPts val="0"/>
              </a:spcBef>
            </a:pPr>
            <a:r>
              <a:rPr lang="uk-UA" sz="2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“Про</a:t>
            </a:r>
            <a:r>
              <a:rPr lang="uk-UA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опублікування результатів дисертацій на здобуття наукових ступенів доктора і кандидата </a:t>
            </a:r>
            <a:r>
              <a:rPr lang="uk-UA" sz="2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наук”</a:t>
            </a:r>
            <a:r>
              <a:rPr lang="uk-UA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(втратив чинність 22.10.2019 р.)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14282" y="928670"/>
            <a:ext cx="8715436" cy="18573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k-UA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Наказ МОН України від 23.09.2019 р. </a:t>
            </a:r>
            <a:r>
              <a:rPr lang="uk-UA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№ 1220 </a:t>
            </a:r>
          </a:p>
          <a:p>
            <a:pPr algn="just">
              <a:spcBef>
                <a:spcPts val="0"/>
              </a:spcBef>
            </a:pPr>
            <a:r>
              <a:rPr lang="uk-UA" sz="2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“Про</a:t>
            </a:r>
            <a:r>
              <a:rPr lang="uk-UA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опублікування результатів дисертацій на здобуття наукових ступенів доктора і кандидата </a:t>
            </a:r>
            <a:r>
              <a:rPr lang="uk-UA" sz="2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наук”</a:t>
            </a:r>
            <a:endParaRPr lang="uk-UA" sz="2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4282" y="5085184"/>
            <a:ext cx="8715436" cy="16299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Лист МОН України від 30.10.2019 р. </a:t>
            </a:r>
            <a:r>
              <a:rPr lang="uk-UA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№ 1/11-9518</a:t>
            </a:r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“Щодо</a:t>
            </a:r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застосування Наказу МОН України від 23.09.2019 року № 1220 </a:t>
            </a:r>
            <a:r>
              <a:rPr lang="uk-UA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“Про</a:t>
            </a:r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опублікування результатів дисертацій на здобуття наукових ступенів доктора і кандидата </a:t>
            </a:r>
            <a:r>
              <a:rPr lang="uk-UA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наук”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00108"/>
          </a:xfrm>
          <a:solidFill>
            <a:schemeClr val="accent2"/>
          </a:solidFill>
        </p:spPr>
        <p:txBody>
          <a:bodyPr>
            <a:no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ЗДОБУВАЧІ НАУКОВОГО СТУПЕНЯ </a:t>
            </a:r>
            <a:br>
              <a:rPr lang="uk-UA" sz="2800" b="1" dirty="0" smtClean="0">
                <a:latin typeface="Arial" pitchFamily="34" charset="0"/>
                <a:cs typeface="Arial" pitchFamily="34" charset="0"/>
              </a:rPr>
            </a:br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КАНДИДАТА НАУК ТА СТУПЕНЯ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PhD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0108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85786" y="1142984"/>
            <a:ext cx="7286676" cy="71438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Аспірантура</a:t>
            </a:r>
            <a:r>
              <a:rPr lang="uk-UA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(прикріплення) розпочалася</a:t>
            </a:r>
            <a:endParaRPr lang="ru-RU" sz="2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85720" y="2143116"/>
            <a:ext cx="2857520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До 06 </a:t>
            </a:r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вересня</a:t>
            </a:r>
            <a:r>
              <a:rPr lang="uk-UA" sz="2800" b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</a:rPr>
              <a:t>2014 року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85720" y="3643314"/>
            <a:ext cx="2857520" cy="135732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Наказ МОН 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 17.10.2012 р.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№ 1112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400144" y="2143116"/>
            <a:ext cx="2756032" cy="121444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06 вересня 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2014 року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400143" y="5229220"/>
            <a:ext cx="2756033" cy="15716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uk-UA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uk-UA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статті 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(МОН, зарубіжні)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(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Q1-Q3) 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uk-UA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 01.09.2020р.</a:t>
            </a:r>
            <a:endParaRPr lang="en-US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(МОН) + 1(</a:t>
            </a:r>
            <a:r>
              <a:rPr lang="uk-UA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ЕС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/ОЕСР)</a:t>
            </a:r>
          </a:p>
          <a:p>
            <a:pPr algn="ctr"/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uk-UA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357966" y="2143116"/>
            <a:ext cx="2643190" cy="121444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 01 вересня 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2016 року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357966" y="3657584"/>
            <a:ext cx="2643190" cy="128588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3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Постанова КМУ від 06.03.2019р.</a:t>
            </a:r>
          </a:p>
          <a:p>
            <a:pPr algn="ctr"/>
            <a:r>
              <a:rPr lang="uk-UA" sz="23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№ 167</a:t>
            </a:r>
            <a:endParaRPr lang="ru-RU" sz="23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85720" y="5229220"/>
            <a:ext cx="2857520" cy="157163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статей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ctr"/>
            <a:r>
              <a:rPr lang="en-US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uk-UA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(МОН) + 1 (зарубіжна/</a:t>
            </a:r>
          </a:p>
          <a:p>
            <a:pPr algn="ctr"/>
            <a:r>
              <a:rPr lang="uk-UA" sz="25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наукометрична</a:t>
            </a:r>
            <a:r>
              <a:rPr lang="uk-UA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400144" y="3643314"/>
            <a:ext cx="2756032" cy="12858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Наказ МОН 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 23.09.2019 р.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№ 1220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357966" y="5229220"/>
            <a:ext cx="2643190" cy="15716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статті </a:t>
            </a:r>
            <a:endParaRPr lang="en-US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uk-UA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(МОН) + 1(</a:t>
            </a:r>
            <a:r>
              <a:rPr lang="uk-UA" sz="1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ЕС</a:t>
            </a:r>
            <a:r>
              <a:rPr lang="uk-UA" sz="1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/ОЕСР)</a:t>
            </a:r>
          </a:p>
          <a:p>
            <a:pPr algn="ctr"/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(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Q1-Q3) </a:t>
            </a:r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</a:t>
            </a: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 </a:t>
            </a:r>
            <a:r>
              <a:rPr lang="uk-UA" sz="20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</a:t>
            </a:r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dirty="0"/>
          </a:p>
        </p:txBody>
      </p:sp>
      <p:sp>
        <p:nvSpPr>
          <p:cNvPr id="21" name="Стрелка вниз 20"/>
          <p:cNvSpPr/>
          <p:nvPr/>
        </p:nvSpPr>
        <p:spPr>
          <a:xfrm>
            <a:off x="1500165" y="1857364"/>
            <a:ext cx="250033" cy="285752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>
            <a:off x="1500165" y="3357562"/>
            <a:ext cx="250033" cy="285752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низ 31"/>
          <p:cNvSpPr/>
          <p:nvPr/>
        </p:nvSpPr>
        <p:spPr>
          <a:xfrm>
            <a:off x="1500165" y="5000636"/>
            <a:ext cx="250033" cy="285752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>
            <a:off x="4653142" y="1857354"/>
            <a:ext cx="250033" cy="285752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>
            <a:off x="4653142" y="3357553"/>
            <a:ext cx="250033" cy="285752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трелка вниз 34"/>
          <p:cNvSpPr/>
          <p:nvPr/>
        </p:nvSpPr>
        <p:spPr>
          <a:xfrm>
            <a:off x="4680525" y="4943468"/>
            <a:ext cx="250033" cy="285752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>
            <a:off x="7554544" y="1866878"/>
            <a:ext cx="250033" cy="28575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низ 36"/>
          <p:cNvSpPr/>
          <p:nvPr/>
        </p:nvSpPr>
        <p:spPr>
          <a:xfrm>
            <a:off x="7554544" y="3371832"/>
            <a:ext cx="250033" cy="28575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трелка вниз 37"/>
          <p:cNvSpPr/>
          <p:nvPr/>
        </p:nvSpPr>
        <p:spPr>
          <a:xfrm>
            <a:off x="7554543" y="4929189"/>
            <a:ext cx="250033" cy="28575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23528" y="3284984"/>
            <a:ext cx="8496944" cy="18722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5800" y="0"/>
            <a:ext cx="8658200" cy="980728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latin typeface="Arial" pitchFamily="34" charset="0"/>
                <a:cs typeface="Arial" pitchFamily="34" charset="0"/>
              </a:rPr>
              <a:t>	ЗАХИСТ ДИСЕРТАЦІЇ НА ЗДОБУТТЯ НАУКОВОГО СТУПЕНЯ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КАНДИДАТА</a:t>
            </a:r>
            <a:r>
              <a:rPr lang="uk-UA" sz="3200" b="1" dirty="0" smtClean="0">
                <a:latin typeface="Arial" pitchFamily="34" charset="0"/>
                <a:cs typeface="Arial" pitchFamily="34" charset="0"/>
              </a:rPr>
              <a:t> НАУК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4025" y="785794"/>
            <a:ext cx="8416448" cy="6072206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r>
              <a:rPr lang="uk-UA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 наукового ступеня кандидата наук може захищати дисертацію у формі</a:t>
            </a:r>
            <a:r>
              <a:rPr lang="en-US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uk-UA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uk-UA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рукопису (дисертації);</a:t>
            </a:r>
          </a:p>
          <a:p>
            <a:pPr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монографії</a:t>
            </a:r>
            <a:r>
              <a:rPr lang="uk-UA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uk-UA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600" cy="9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0886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5</a:t>
            </a:fld>
            <a:endParaRPr lang="ru-RU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   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ЗДОБУВАЧІ НАУКОВОГО СТУПЕНЯ </a:t>
            </a:r>
            <a:b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ДОКТОРА НАУК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9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0108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Номер слайда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071114-7E5B-413B-93B9-2D6F0C6B0BF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1786" y="1116592"/>
            <a:ext cx="7798646" cy="71438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Докторантура</a:t>
            </a:r>
            <a:r>
              <a:rPr lang="uk-UA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(прикріплення) розпочалася</a:t>
            </a:r>
            <a:endParaRPr lang="ru-RU" sz="2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42844" y="2143116"/>
            <a:ext cx="2857520" cy="121444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06 вересня 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2014 року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63454" y="3639603"/>
            <a:ext cx="2786082" cy="135732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Наказ МОН 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 17.10.2012 р.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№ 1112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286116" y="2143116"/>
            <a:ext cx="2786082" cy="121444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06 вересня 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2014 року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86116" y="5214938"/>
            <a:ext cx="2786082" cy="15716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1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uk-UA" sz="1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uk-UA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статей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</a:t>
            </a:r>
            <a:endParaRPr lang="uk-UA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uk-UA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(МОН, зарубіжні)</a:t>
            </a:r>
          </a:p>
          <a:p>
            <a:pPr lvl="0" algn="ctr"/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(</a:t>
            </a:r>
            <a:r>
              <a:rPr lang="en-US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Q1-Q</a:t>
            </a:r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як</a:t>
            </a:r>
            <a:r>
              <a:rPr lang="en-US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публ</a:t>
            </a:r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solidFill>
                <a:prstClr val="black"/>
              </a:solidFill>
            </a:endParaRPr>
          </a:p>
          <a:p>
            <a:pPr lvl="0" algn="ctr"/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(</a:t>
            </a:r>
            <a:r>
              <a:rPr lang="en-US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як</a:t>
            </a:r>
            <a:r>
              <a:rPr lang="en-US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публ</a:t>
            </a:r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lvl="0" algn="ctr"/>
            <a:r>
              <a:rPr lang="uk-UA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або </a:t>
            </a:r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 статей (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Q1-Q</a:t>
            </a:r>
            <a:r>
              <a:rPr lang="uk-UA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dirty="0">
              <a:solidFill>
                <a:prstClr val="black"/>
              </a:solidFill>
            </a:endParaRPr>
          </a:p>
          <a:p>
            <a:pPr algn="ctr"/>
            <a:endParaRPr lang="uk-UA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262678" y="2126456"/>
            <a:ext cx="2714644" cy="123110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01 вересня </a:t>
            </a:r>
          </a:p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2016 року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262678" y="3643314"/>
            <a:ext cx="2714644" cy="128588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3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Наказ МОН </a:t>
            </a:r>
          </a:p>
          <a:p>
            <a:pPr algn="ctr"/>
            <a:r>
              <a:rPr lang="uk-UA" sz="23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 23.09.2019р.</a:t>
            </a:r>
          </a:p>
          <a:p>
            <a:pPr algn="ctr"/>
            <a:r>
              <a:rPr lang="uk-UA" sz="23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№ 1220</a:t>
            </a:r>
            <a:endParaRPr lang="ru-RU" sz="23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42844" y="5214950"/>
            <a:ext cx="2928958" cy="157162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статей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16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(МОН) + 4 (зарубіжні/</a:t>
            </a:r>
          </a:p>
          <a:p>
            <a:pPr algn="ctr"/>
            <a:r>
              <a:rPr lang="uk-UA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наукометричні</a:t>
            </a:r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286116" y="3639603"/>
            <a:ext cx="2786082" cy="12858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Наказ МОН 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 23.09.2019 р.</a:t>
            </a:r>
          </a:p>
          <a:p>
            <a:pPr algn="ctr"/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№ 1220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262678" y="5132424"/>
            <a:ext cx="2714644" cy="17144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uk-UA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статей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uk-UA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uk-UA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(МОН, зарубіжні)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(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Q1-Q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dirty="0" smtClean="0"/>
          </a:p>
          <a:p>
            <a:pPr algn="ctr"/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(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 </a:t>
            </a:r>
            <a:r>
              <a:rPr lang="uk-UA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10 статей (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Q1-Q</a:t>
            </a:r>
            <a:r>
              <a:rPr lang="uk-UA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dirty="0"/>
          </a:p>
        </p:txBody>
      </p:sp>
      <p:sp>
        <p:nvSpPr>
          <p:cNvPr id="21" name="Стрелка вниз 20"/>
          <p:cNvSpPr/>
          <p:nvPr/>
        </p:nvSpPr>
        <p:spPr>
          <a:xfrm>
            <a:off x="1446587" y="1857364"/>
            <a:ext cx="250033" cy="285752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>
            <a:off x="1482306" y="3353851"/>
            <a:ext cx="250033" cy="285752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низ 30"/>
          <p:cNvSpPr/>
          <p:nvPr/>
        </p:nvSpPr>
        <p:spPr>
          <a:xfrm>
            <a:off x="1481887" y="4990565"/>
            <a:ext cx="250033" cy="285752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низ 31"/>
          <p:cNvSpPr/>
          <p:nvPr/>
        </p:nvSpPr>
        <p:spPr>
          <a:xfrm>
            <a:off x="4554137" y="1830972"/>
            <a:ext cx="250033" cy="285752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>
            <a:off x="4554139" y="3357562"/>
            <a:ext cx="250033" cy="285752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>
            <a:off x="4554136" y="4921299"/>
            <a:ext cx="250033" cy="285752"/>
          </a:xfrm>
          <a:prstGeom prst="down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трелка вниз 34"/>
          <p:cNvSpPr/>
          <p:nvPr/>
        </p:nvSpPr>
        <p:spPr>
          <a:xfrm>
            <a:off x="7494983" y="1818260"/>
            <a:ext cx="250033" cy="28575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>
            <a:off x="7492997" y="3357562"/>
            <a:ext cx="250033" cy="28575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низ 36"/>
          <p:cNvSpPr/>
          <p:nvPr/>
        </p:nvSpPr>
        <p:spPr>
          <a:xfrm>
            <a:off x="7494983" y="4921299"/>
            <a:ext cx="250033" cy="28575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23528" y="3284984"/>
            <a:ext cx="8496944" cy="23762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980728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latin typeface="Arial" pitchFamily="34" charset="0"/>
                <a:cs typeface="Arial" pitchFamily="34" charset="0"/>
              </a:rPr>
              <a:t>	ЗАХИСТ ДИСЕРТАЦІЇ НА ЗДОБУТТЯ НАУКОВОГО СТУПЕНЯ ДОКТОРА НАУК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4025" y="785794"/>
            <a:ext cx="8416448" cy="6072206"/>
          </a:xfrm>
        </p:spPr>
        <p:txBody>
          <a:bodyPr>
            <a:normAutofit/>
          </a:bodyPr>
          <a:lstStyle/>
          <a:p>
            <a:endParaRPr lang="uk-UA" dirty="0" smtClean="0"/>
          </a:p>
          <a:p>
            <a:r>
              <a:rPr lang="uk-UA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 наукового ступеня доктора наук може захищати дисертацію у формі</a:t>
            </a:r>
            <a:r>
              <a:rPr lang="en-US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uk-UA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uk-UA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рукопису (дисертації);</a:t>
            </a:r>
          </a:p>
          <a:p>
            <a:pPr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монографії;</a:t>
            </a:r>
          </a:p>
          <a:p>
            <a:pPr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наукової доповіді.</a:t>
            </a: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600" cy="9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6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uk-UA" sz="3200" b="1" dirty="0" smtClean="0">
                <a:latin typeface="Arial" pitchFamily="34" charset="0"/>
                <a:cs typeface="Arial" pitchFamily="34" charset="0"/>
              </a:rPr>
              <a:t>	ЗАХИСТ ДИСЕРТАЦІЇ ДОКТОРА НАУК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607220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uk-UA" dirty="0" smtClean="0"/>
          </a:p>
          <a:p>
            <a:pPr algn="ctr">
              <a:buNone/>
            </a:pPr>
            <a:r>
              <a:rPr lang="uk-UA" dirty="0" smtClean="0"/>
              <a:t>Якщо здобувач має не менше ніж </a:t>
            </a:r>
            <a:r>
              <a:rPr lang="uk-UA" b="1" dirty="0" smtClean="0">
                <a:solidFill>
                  <a:srgbClr val="C00000"/>
                </a:solidFill>
              </a:rPr>
              <a:t>10</a:t>
            </a:r>
            <a:r>
              <a:rPr lang="uk-UA" dirty="0" smtClean="0">
                <a:solidFill>
                  <a:srgbClr val="C00000"/>
                </a:solidFill>
              </a:rPr>
              <a:t> </a:t>
            </a:r>
            <a:r>
              <a:rPr lang="uk-UA" b="1" dirty="0" smtClean="0">
                <a:solidFill>
                  <a:srgbClr val="C00000"/>
                </a:solidFill>
              </a:rPr>
              <a:t>публікацій</a:t>
            </a:r>
            <a:r>
              <a:rPr lang="uk-UA" dirty="0" smtClean="0">
                <a:solidFill>
                  <a:srgbClr val="C00000"/>
                </a:solidFill>
              </a:rPr>
              <a:t> </a:t>
            </a:r>
          </a:p>
          <a:p>
            <a:pPr algn="ctr">
              <a:buNone/>
            </a:pPr>
            <a:r>
              <a:rPr lang="uk-UA" b="1" dirty="0" smtClean="0"/>
              <a:t>у виданнях</a:t>
            </a:r>
            <a:r>
              <a:rPr lang="uk-UA" dirty="0" smtClean="0"/>
              <a:t>, віднесених до </a:t>
            </a:r>
            <a:r>
              <a:rPr lang="en-US" b="1" dirty="0" smtClean="0">
                <a:solidFill>
                  <a:srgbClr val="C00000"/>
                </a:solidFill>
              </a:rPr>
              <a:t>Q1 </a:t>
            </a:r>
            <a:r>
              <a:rPr lang="uk-UA" b="1" dirty="0" smtClean="0">
                <a:solidFill>
                  <a:srgbClr val="C00000"/>
                </a:solidFill>
              </a:rPr>
              <a:t>і</a:t>
            </a:r>
            <a:r>
              <a:rPr lang="en-US" b="1" dirty="0" smtClean="0">
                <a:solidFill>
                  <a:srgbClr val="C00000"/>
                </a:solidFill>
              </a:rPr>
              <a:t> Q2</a:t>
            </a:r>
            <a:r>
              <a:rPr lang="uk-UA" b="1" dirty="0" smtClean="0">
                <a:solidFill>
                  <a:srgbClr val="C00000"/>
                </a:solidFill>
              </a:rPr>
              <a:t>, 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C00000"/>
                </a:solidFill>
              </a:rPr>
              <a:t>захист</a:t>
            </a:r>
            <a:r>
              <a:rPr lang="uk-UA" b="1" dirty="0" smtClean="0"/>
              <a:t> може відбуватися у формі 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C00000"/>
                </a:solidFill>
              </a:rPr>
              <a:t>наукової доповіді</a:t>
            </a:r>
            <a:r>
              <a:rPr lang="uk-UA" dirty="0" smtClean="0"/>
              <a:t>.</a:t>
            </a:r>
          </a:p>
          <a:p>
            <a:pPr algn="ctr">
              <a:buNone/>
            </a:pPr>
            <a:r>
              <a:rPr lang="uk-UA" b="1" dirty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Важливо! Чітко вказати особистий внесок здобувача в кожну із публікацій!</a:t>
            </a: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dirty="0" smtClean="0"/>
              <a:t>Під науковою доповіддю розуміють дисертацію оформлену відповідно до Розділу ІІ Вимог до оформлення дисертації.</a:t>
            </a:r>
          </a:p>
          <a:p>
            <a:pPr>
              <a:buNone/>
            </a:pPr>
            <a:r>
              <a:rPr lang="uk-UA" dirty="0" smtClean="0"/>
              <a:t> (Наказ МОН від 12.01.2017 року № 40).</a:t>
            </a:r>
          </a:p>
          <a:p>
            <a:pPr>
              <a:buNone/>
            </a:pPr>
            <a:endParaRPr lang="uk-UA" sz="1700" dirty="0" smtClean="0"/>
          </a:p>
          <a:p>
            <a:pPr>
              <a:buNone/>
            </a:pPr>
            <a:r>
              <a:rPr lang="uk-UA" b="1" dirty="0" smtClean="0"/>
              <a:t>Розділами дисертації є публікації здобувача.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7</a:t>
            </a:fld>
            <a:endParaRPr lang="ru-RU" dirty="0"/>
          </a:p>
        </p:txBody>
      </p:sp>
      <p:pic>
        <p:nvPicPr>
          <p:cNvPr id="5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808051" y="0"/>
            <a:ext cx="8335949" cy="980728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latin typeface="Arial" pitchFamily="34" charset="0"/>
                <a:cs typeface="Arial" pitchFamily="34" charset="0"/>
              </a:rPr>
              <a:t>	ЗАХИСТ ДИСЕРТАЦІЇ НА ЗДОБУТТЯ НАУКОВОГО СТУПЕНЯ ДОКТОРА НАУК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600" cy="9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07504" y="3789040"/>
            <a:ext cx="8856984" cy="29523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Заголовок 18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/>
          <a:lstStyle/>
          <a:p>
            <a:r>
              <a:rPr lang="uk-UA" b="1" dirty="0" smtClean="0">
                <a:latin typeface="Arial" pitchFamily="34" charset="0"/>
                <a:cs typeface="Arial" pitchFamily="34" charset="0"/>
              </a:rPr>
              <a:t>КВАРТИЛІ ЖУРНАЛІВ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0" y="857232"/>
            <a:ext cx="9144000" cy="5857916"/>
          </a:xfrm>
        </p:spPr>
        <p:txBody>
          <a:bodyPr>
            <a:normAutofit/>
          </a:bodyPr>
          <a:lstStyle/>
          <a:p>
            <a:pPr fontAlgn="base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Квартиль (четверть) Q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це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категорія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журналів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яку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визначають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бібліометричні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показники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що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відображають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рівень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цитованості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тобто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затребуваність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журналу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науковим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товариством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fontAlgn="base"/>
            <a:r>
              <a:rPr lang="uk-UA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Журнали </a:t>
            </a:r>
            <a:r>
              <a:rPr lang="uk-UA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ранжуються</a:t>
            </a:r>
            <a:r>
              <a:rPr lang="uk-UA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 зменшенням </a:t>
            </a:r>
          </a:p>
          <a:p>
            <a:pPr fontAlgn="base"/>
            <a:r>
              <a:rPr lang="uk-UA" sz="28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імпакт-фактора</a:t>
            </a:r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(IF)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uk-UA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endParaRPr lang="uk-UA" sz="2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en-US" sz="48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IF</a:t>
            </a:r>
            <a:r>
              <a:rPr lang="uk-UA" sz="17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(2018)</a:t>
            </a: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</a:t>
            </a:r>
            <a:r>
              <a:rPr lang="uk-UA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___________________________________</a:t>
            </a:r>
          </a:p>
          <a:p>
            <a:pPr fontAlgn="base">
              <a:lnSpc>
                <a:spcPct val="80000"/>
              </a:lnSpc>
              <a:spcBef>
                <a:spcPts val="0"/>
              </a:spcBef>
            </a:pPr>
            <a:r>
              <a:rPr lang="uk-UA" sz="29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Кількість статей, опублікованих </a:t>
            </a:r>
          </a:p>
          <a:p>
            <a:pPr fontAlgn="base">
              <a:lnSpc>
                <a:spcPct val="80000"/>
              </a:lnSpc>
              <a:spcBef>
                <a:spcPts val="0"/>
              </a:spcBef>
            </a:pPr>
            <a:r>
              <a:rPr lang="uk-UA" sz="29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 даному журналі </a:t>
            </a:r>
          </a:p>
          <a:p>
            <a:pPr fontAlgn="base">
              <a:lnSpc>
                <a:spcPct val="80000"/>
              </a:lnSpc>
              <a:spcBef>
                <a:spcPts val="0"/>
              </a:spcBef>
            </a:pPr>
            <a:r>
              <a:rPr lang="uk-UA" sz="29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2016 і 2017 роках</a:t>
            </a:r>
          </a:p>
          <a:p>
            <a:pPr fontAlgn="base"/>
            <a:endParaRPr lang="ru-RU" sz="2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1171848" y="3789040"/>
            <a:ext cx="8003232" cy="1684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90000"/>
              </a:lnSpc>
              <a:spcBef>
                <a:spcPts val="0"/>
              </a:spcBef>
            </a:pPr>
            <a:r>
              <a:rPr lang="uk-UA" sz="29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Кількість цитувань в інших журналах </a:t>
            </a:r>
          </a:p>
          <a:p>
            <a:pPr fontAlgn="base">
              <a:lnSpc>
                <a:spcPct val="90000"/>
              </a:lnSpc>
              <a:spcBef>
                <a:spcPts val="0"/>
              </a:spcBef>
            </a:pPr>
            <a:r>
              <a:rPr lang="uk-UA" sz="29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(протягом 2018 року) статей, </a:t>
            </a:r>
          </a:p>
          <a:p>
            <a:pPr fontAlgn="base">
              <a:lnSpc>
                <a:spcPct val="90000"/>
              </a:lnSpc>
              <a:spcBef>
                <a:spcPts val="0"/>
              </a:spcBef>
            </a:pPr>
            <a:r>
              <a:rPr lang="uk-UA" sz="29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опублікованих у даному журналі </a:t>
            </a:r>
          </a:p>
          <a:p>
            <a:pPr fontAlgn="base">
              <a:lnSpc>
                <a:spcPct val="90000"/>
              </a:lnSpc>
              <a:spcBef>
                <a:spcPts val="0"/>
              </a:spcBef>
            </a:pPr>
            <a:r>
              <a:rPr lang="uk-UA" sz="29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 2016 і 2017 роках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uk-UA" b="1" dirty="0" smtClean="0">
                <a:latin typeface="Arial" pitchFamily="34" charset="0"/>
                <a:cs typeface="Arial" pitchFamily="34" charset="0"/>
              </a:rPr>
              <a:t>КВАРТИЛІ ЖУРНАЛІВ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pPr fontAlgn="base"/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Journal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Citation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Reports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(JCR)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 — для </a:t>
            </a:r>
            <a:r>
              <a:rPr lang="uk-UA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БД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Web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of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Science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індексує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близько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12 500 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журналів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pPr fontAlgn="base"/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SCIMago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Journal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Rank</a:t>
            </a:r>
            <a:r>
              <a:rPr lang="ru-RU" sz="26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(SJR) 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— для БД </a:t>
            </a:r>
            <a:r>
              <a:rPr lang="ru-RU" sz="2600" b="1" dirty="0" err="1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Scopus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/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індексує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приблизно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21 000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журналів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pPr fontAlgn="base"/>
            <a:endParaRPr lang="ru-RU" sz="2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Одержаний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список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поділяється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4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рівні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частини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en-US" sz="2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результаті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ранжування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кожен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журнал 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попадає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в один з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чотирьох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квартилів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Q1 (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найвищий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містить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найавторитетніші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журнали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до Q4 (</a:t>
            </a:r>
            <a:r>
              <a:rPr lang="ru-RU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найнижчий</a:t>
            </a:r>
            <a:r>
              <a:rPr lang="ru-RU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). </a:t>
            </a:r>
            <a:endParaRPr lang="en-US" sz="2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100 %</a:t>
            </a:r>
            <a:r>
              <a:rPr lang="uk-UA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	25 %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uk-UA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50 %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uk-UA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75 %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min %</a:t>
            </a:r>
          </a:p>
          <a:p>
            <a:pPr fontAlgn="base"/>
            <a:endParaRPr lang="en-US" sz="2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en-US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IF (max)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					</a:t>
            </a:r>
            <a:r>
              <a:rPr lang="en-US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IF (min)</a:t>
            </a:r>
            <a:endParaRPr lang="ru-RU" sz="2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uk-UA" b="1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44479622"/>
              </p:ext>
            </p:extLst>
          </p:nvPr>
        </p:nvGraphicFramePr>
        <p:xfrm>
          <a:off x="539552" y="5301208"/>
          <a:ext cx="7643898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8570"/>
                <a:gridCol w="1801776"/>
                <a:gridCol w="1801776"/>
                <a:gridCol w="1801776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Q1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Q2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Q3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Q4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Работа 19_20\1w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852" t="7985" r="21906" b="30900"/>
          <a:stretch/>
        </p:blipFill>
        <p:spPr bwMode="auto">
          <a:xfrm>
            <a:off x="288911" y="991609"/>
            <a:ext cx="8643452" cy="510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0" y="0"/>
            <a:ext cx="9144000" cy="808051"/>
            <a:chOff x="0" y="0"/>
            <a:chExt cx="9144000" cy="808051"/>
          </a:xfrm>
        </p:grpSpPr>
        <p:sp>
          <p:nvSpPr>
            <p:cNvPr id="9" name="Заголовок 1"/>
            <p:cNvSpPr txBox="1">
              <a:spLocks/>
            </p:cNvSpPr>
            <p:nvPr/>
          </p:nvSpPr>
          <p:spPr>
            <a:xfrm>
              <a:off x="0" y="0"/>
              <a:ext cx="9144000" cy="785794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uk-UA" b="1" smtClean="0">
                  <a:latin typeface="Arial" pitchFamily="34" charset="0"/>
                  <a:cs typeface="Arial" pitchFamily="34" charset="0"/>
                </a:rPr>
                <a:t>КВАРТИЛІ ЖУРНАЛІВ</a:t>
              </a:r>
              <a:endParaRPr lang="ru-RU" b="1" dirty="0"/>
            </a:p>
          </p:txBody>
        </p:sp>
        <p:pic>
          <p:nvPicPr>
            <p:cNvPr id="10" name="Рисунок 15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808051" cy="8080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" name="Picture 2" descr="D:\Работа 19_20\1w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757" t="21779" r="63224" b="74798"/>
          <a:stretch/>
        </p:blipFill>
        <p:spPr bwMode="auto">
          <a:xfrm>
            <a:off x="551755" y="2083072"/>
            <a:ext cx="3196619" cy="409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251520" y="2045926"/>
            <a:ext cx="3744416" cy="518977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2" descr="D:\Работа 19_20\1w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165" t="7985" r="61877" b="89288"/>
          <a:stretch/>
        </p:blipFill>
        <p:spPr bwMode="auto">
          <a:xfrm>
            <a:off x="1603817" y="949629"/>
            <a:ext cx="1768479" cy="340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1547664" y="964409"/>
            <a:ext cx="1872208" cy="360040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598047" y="6237312"/>
            <a:ext cx="19479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uk-UA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 БД </a:t>
            </a:r>
            <a:r>
              <a:rPr lang="en-US" sz="28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WoS</a:t>
            </a:r>
            <a:endParaRPr lang="ru-RU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286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Работа 19_20\3w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389" t="7284" r="22083" b="11678"/>
          <a:stretch/>
        </p:blipFill>
        <p:spPr bwMode="auto">
          <a:xfrm>
            <a:off x="971601" y="833575"/>
            <a:ext cx="7380804" cy="5951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0" y="0"/>
            <a:ext cx="9144000" cy="808051"/>
            <a:chOff x="0" y="0"/>
            <a:chExt cx="9144000" cy="808051"/>
          </a:xfrm>
        </p:grpSpPr>
        <p:sp>
          <p:nvSpPr>
            <p:cNvPr id="6" name="Заголовок 1"/>
            <p:cNvSpPr txBox="1">
              <a:spLocks/>
            </p:cNvSpPr>
            <p:nvPr/>
          </p:nvSpPr>
          <p:spPr>
            <a:xfrm>
              <a:off x="0" y="0"/>
              <a:ext cx="9144000" cy="785794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uk-UA" b="1" smtClean="0">
                  <a:latin typeface="Arial" pitchFamily="34" charset="0"/>
                  <a:cs typeface="Arial" pitchFamily="34" charset="0"/>
                </a:rPr>
                <a:t>КВАРТИЛІ ЖУРНАЛІВ</a:t>
              </a:r>
              <a:endParaRPr lang="ru-RU" b="1" dirty="0"/>
            </a:p>
          </p:txBody>
        </p:sp>
        <p:pic>
          <p:nvPicPr>
            <p:cNvPr id="7" name="Рисунок 15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808051" cy="8080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" name="Picture 2" descr="D:\Работа 19_20\3w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010" t="24330" r="67576" b="72685"/>
          <a:stretch/>
        </p:blipFill>
        <p:spPr bwMode="auto">
          <a:xfrm>
            <a:off x="1979712" y="1990306"/>
            <a:ext cx="606450" cy="42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Работа 19_20\3w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449" t="28620" r="74193" b="69141"/>
          <a:stretch/>
        </p:blipFill>
        <p:spPr bwMode="auto">
          <a:xfrm>
            <a:off x="1115616" y="2373268"/>
            <a:ext cx="1008112" cy="378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Работа 19_20\3w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76" t="45598" r="68520" b="40223"/>
          <a:stretch/>
        </p:blipFill>
        <p:spPr bwMode="auto">
          <a:xfrm>
            <a:off x="2123728" y="3501008"/>
            <a:ext cx="321454" cy="1504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Работа 19_20\3w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057" t="45728" r="56970" b="40778"/>
          <a:stretch/>
        </p:blipFill>
        <p:spPr bwMode="auto">
          <a:xfrm>
            <a:off x="3604251" y="3509640"/>
            <a:ext cx="191654" cy="14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/>
          <p:cNvSpPr/>
          <p:nvPr/>
        </p:nvSpPr>
        <p:spPr>
          <a:xfrm>
            <a:off x="1850889" y="2012223"/>
            <a:ext cx="864096" cy="361045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986792" y="2390268"/>
            <a:ext cx="1136935" cy="361045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068947" y="3284985"/>
            <a:ext cx="517215" cy="1828612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3441470" y="3388029"/>
            <a:ext cx="517215" cy="1828612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700078" y="802961"/>
            <a:ext cx="1947906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uk-UA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 БД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WoS</a:t>
            </a:r>
            <a:endParaRPr lang="ru-RU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181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Работа 19_20\11s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5" t="6944" r="1264" b="4504"/>
          <a:stretch/>
        </p:blipFill>
        <p:spPr bwMode="auto">
          <a:xfrm>
            <a:off x="645" y="1916832"/>
            <a:ext cx="9144000" cy="462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Работа 19_20\11s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92" t="78500" r="62137" b="18841"/>
          <a:stretch/>
        </p:blipFill>
        <p:spPr bwMode="auto">
          <a:xfrm>
            <a:off x="2411760" y="5584477"/>
            <a:ext cx="1872208" cy="25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вал 7"/>
          <p:cNvSpPr/>
          <p:nvPr/>
        </p:nvSpPr>
        <p:spPr>
          <a:xfrm>
            <a:off x="2267744" y="5513597"/>
            <a:ext cx="4104456" cy="407108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D:\Работа 19_20\11s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75" t="85291" r="92380" b="12937"/>
          <a:stretch/>
        </p:blipFill>
        <p:spPr bwMode="auto">
          <a:xfrm>
            <a:off x="35496" y="5975840"/>
            <a:ext cx="960115" cy="14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-1" y="5927943"/>
            <a:ext cx="995611" cy="216024"/>
          </a:xfrm>
          <a:prstGeom prst="ellipse">
            <a:avLst/>
          </a:prstGeo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" name="Группа 9"/>
          <p:cNvGrpSpPr/>
          <p:nvPr/>
        </p:nvGrpSpPr>
        <p:grpSpPr>
          <a:xfrm>
            <a:off x="0" y="0"/>
            <a:ext cx="9144000" cy="808051"/>
            <a:chOff x="0" y="0"/>
            <a:chExt cx="9144000" cy="808051"/>
          </a:xfrm>
        </p:grpSpPr>
        <p:sp>
          <p:nvSpPr>
            <p:cNvPr id="11" name="Заголовок 1"/>
            <p:cNvSpPr txBox="1">
              <a:spLocks/>
            </p:cNvSpPr>
            <p:nvPr/>
          </p:nvSpPr>
          <p:spPr>
            <a:xfrm>
              <a:off x="0" y="0"/>
              <a:ext cx="9144000" cy="785794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uk-UA" b="1" smtClean="0">
                  <a:latin typeface="Arial" pitchFamily="34" charset="0"/>
                  <a:cs typeface="Arial" pitchFamily="34" charset="0"/>
                </a:rPr>
                <a:t>КВАРТИЛІ ЖУРНАЛІВ</a:t>
              </a:r>
              <a:endParaRPr lang="ru-RU" b="1" dirty="0"/>
            </a:p>
          </p:txBody>
        </p:sp>
        <p:pic>
          <p:nvPicPr>
            <p:cNvPr id="12" name="Рисунок 15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808051" cy="8080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TextBox 3"/>
          <p:cNvSpPr txBox="1"/>
          <p:nvPr/>
        </p:nvSpPr>
        <p:spPr>
          <a:xfrm>
            <a:off x="5724128" y="5578651"/>
            <a:ext cx="4523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99%</a:t>
            </a:r>
            <a:endParaRPr lang="ru-RU" sz="1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141656" y="808051"/>
            <a:ext cx="27751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uk-UA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 БД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Scopus</a:t>
            </a:r>
            <a:endParaRPr lang="ru-RU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3716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ПУНКТИ НАКАЗУ, ЯКІ ЩЕ НЕ Є ЧИННИМИ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 lnSpcReduction="10000"/>
          </a:bodyPr>
          <a:lstStyle/>
          <a:p>
            <a:endParaRPr lang="uk-UA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менше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три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статті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а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01 </a:t>
            </a:r>
            <a:r>
              <a:rPr lang="ru-RU" b="1" dirty="0" err="1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вересня</a:t>
            </a:r>
            <a:r>
              <a:rPr lang="ru-RU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2022 </a:t>
            </a:r>
            <a:r>
              <a:rPr lang="ru-RU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року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не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менше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п’ять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статей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напряму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за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яким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підготовлено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дисертацію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опублікованих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щонайменше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двох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різних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періодичних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включених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категорії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«А»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Переліку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фахових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видань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України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закордонних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проіндексованих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базах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даних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Web of Science Core Collection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та/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Scopus</a:t>
            </a:r>
            <a:r>
              <a:rPr lang="uk-UA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з 01 </a:t>
            </a:r>
            <a:r>
              <a:rPr lang="ru-RU" b="1" dirty="0" err="1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вересня</a:t>
            </a:r>
            <a:r>
              <a:rPr lang="ru-RU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2021 року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</a:p>
          <a:p>
            <a:pPr algn="just"/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(абзац </a:t>
            </a:r>
            <a:r>
              <a:rPr lang="ru-RU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четвертий</a:t>
            </a: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підпункту</a:t>
            </a: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 пункту 2 (на </a:t>
            </a:r>
            <a:r>
              <a:rPr lang="ru-RU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здобуття</a:t>
            </a: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ступеня</a:t>
            </a:r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доктора наук));</a:t>
            </a:r>
            <a:endParaRPr lang="uk-UA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endParaRPr lang="uk-UA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uk-UA" sz="2800" b="1" dirty="0" smtClean="0">
                <a:latin typeface="Arial" pitchFamily="34" charset="0"/>
                <a:cs typeface="Arial" pitchFamily="34" charset="0"/>
              </a:rPr>
              <a:t>ПУНКТИ НАКАЗУ, ЯКІ ЩЕ НЕ Є ЧИННИМИ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endParaRPr lang="uk-UA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щонайменше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одна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стаття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періодичних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інших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держав,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які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входять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Організації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економічного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співробітництва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та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розвитку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та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Європейського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Союзу,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напряму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за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яким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підготовлено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дисертацію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01 </a:t>
            </a:r>
            <a:r>
              <a:rPr lang="ru-RU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вересня</a:t>
            </a:r>
            <a:r>
              <a:rPr lang="ru-RU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2020 року</a:t>
            </a:r>
            <a:r>
              <a:rPr lang="ru-RU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(абзац </a:t>
            </a:r>
            <a:r>
              <a:rPr lang="ru-RU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другий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підпункту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 пункту 2 (на </a:t>
            </a:r>
            <a:r>
              <a:rPr lang="ru-RU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здобуття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ступеня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кандидата наук))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ВИМОГИ ДО ОПУБЛІКУВАННЯ РЕЗУЛЬТАТІВ ДИСЕРТАЦІЙ</a:t>
            </a:r>
            <a:r>
              <a:rPr lang="ru-RU" sz="2800" b="1" dirty="0" smtClean="0"/>
              <a:t> 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1.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обґрунтування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отриманих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результатів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відповідно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 мети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статті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поставленого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завдання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та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висновків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опублікування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статей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фахових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дату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їх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опублікування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внесено до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Переліку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фахових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України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затвердженого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установленому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законодавством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порядку;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опублікування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більше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однієї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статті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одному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випуску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номері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опублікування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статей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періодичних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інших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держав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напряму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за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яким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підготовлено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дисертацію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умови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повноти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викладу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матеріалів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що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визначає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спеціалізована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вчена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рада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543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ВИМОГИ ДО ОПУБЛІКУВАННЯ РЕЗУЛЬТАТІВ ДИСЕРТАЦІЙ</a:t>
            </a:r>
            <a:r>
              <a:rPr lang="ru-RU" sz="2800" b="1" dirty="0" smtClean="0"/>
              <a:t> 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Зарахування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статей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опублікованих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періодичних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інших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держав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напряму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за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яким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підготовлено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дисертацію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покладається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спеціалізовану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вчену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раду за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умови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відповідності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такого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buFontTx/>
              <a:buChar char="-"/>
            </a:pP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тематичній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спрямованості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певної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галузі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науки (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знань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), 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спеціалізації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наявності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складі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редколегії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фахівців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відповідної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галузі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науки (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знань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), за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якою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планується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захист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дисертації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 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наявності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активного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ISSN-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номера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наявності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процедури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рецензування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публікацій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та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дотримання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виданням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редакційної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етики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534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ВИМОГИ ДО ОПУБЛІКУВАННЯ РЕЗУЛЬТАТІВ ДИСЕРТАЦІЙ</a:t>
            </a:r>
            <a:r>
              <a:rPr lang="ru-RU" sz="2800" b="1" dirty="0" smtClean="0"/>
              <a:t> 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pPr algn="just"/>
            <a:endParaRPr lang="ru-RU" sz="2800" dirty="0" smtClean="0"/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 За темою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дисертації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зараховуються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наукові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публікації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яких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повторюються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наукові</a:t>
            </a:r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результати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опубліковані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раніше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інших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публікаціях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що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вже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зараховані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 темою </a:t>
            </a:r>
            <a:r>
              <a:rPr lang="ru-RU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дисертації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9469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ВИМОГИ ДО ОПУБЛІКУВАННЯ РЕЗУЛЬТАТІВ ДИСЕРТАЦІЙ</a:t>
            </a:r>
            <a:r>
              <a:rPr lang="ru-RU" sz="2800" b="1" dirty="0" smtClean="0"/>
              <a:t> 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pPr algn="just"/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 статей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періодичних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інших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держав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входять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Організації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економічного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співробітництва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розвитку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Європейського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Союзу,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напряму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за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яким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підготовлено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дисертацію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прирівнюються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публікації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включених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категорії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«А»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Переліку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фахових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України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закордонних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виданнях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проіндексованих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базах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даних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Web of Science Core Collection 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та/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Scopus.</a:t>
            </a:r>
            <a:endParaRPr lang="ru-RU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378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ВИМОГИ ДО ОПУБЛІКУВАННЯ РЕЗУЛЬТАТІВ ДИСЕРТАЦІЙ</a:t>
            </a:r>
            <a:r>
              <a:rPr lang="ru-RU" sz="2800" b="1" dirty="0" smtClean="0"/>
              <a:t> 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pPr algn="just"/>
            <a:endParaRPr lang="uk-UA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відповідність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змісту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публікацій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та конкретного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особистого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внеску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разі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опублікування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праць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співавторстві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результатам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несе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відповідальність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спеціалізована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вчена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рада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яка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встановлює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чи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були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основні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результати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винесені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захист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вже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захищені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співавторами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праць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403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ВИМОГИ ДО ОПУБЛІКУВАНОЇ МОНОГРАФІЇ</a:t>
            </a:r>
            <a:r>
              <a:rPr lang="ru-RU" sz="2800" b="1" dirty="0" smtClean="0"/>
              <a:t> 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Опублікована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монографія</a:t>
            </a:r>
            <a:r>
              <a:rPr lang="ru-RU" sz="28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що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подається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здобуття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доктора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кандидата наук,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має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514350" indent="-514350" algn="just"/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бути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надрукованою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без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співавторів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містити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узагальнені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результати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досліджень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автора,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опубліковані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раніше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працях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кількості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відповідно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наказу МОН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23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вересня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2019 року № 1220 «Про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опублікування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результатів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дисертацій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здобуття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ступенів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доктора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кандидата наук»;</a:t>
            </a:r>
          </a:p>
          <a:p>
            <a:pPr algn="just"/>
            <a:endParaRPr lang="uk-UA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403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ВИМОГИ ДО ОПУБЛІКУВАНОЇ МОНОГРАФІЇ</a:t>
            </a:r>
            <a:r>
              <a:rPr lang="ru-RU" sz="2800" b="1" dirty="0" smtClean="0"/>
              <a:t> 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для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здобуття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доктора наук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мати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обсяг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основного тексту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галузі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гуманітарних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суспільних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 не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менше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15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авторських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аркушів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галузі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природничих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та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технічних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 - не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менше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авторських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аркушів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для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здобуття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кандидата наук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мати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обсяг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основного тексту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галузі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гуманітарних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та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суспільних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 не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менше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авторських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аркушів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галузі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природничих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технічних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 - не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менше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авторських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аркушів</a:t>
            </a:r>
            <a:r>
              <a:rPr lang="ru-RU" sz="28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403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ВИМОГИ ДО ОПУБЛІКУВАНОЇ МОНОГРАФІЇ</a:t>
            </a:r>
            <a:r>
              <a:rPr lang="ru-RU" sz="2800" b="1" dirty="0" smtClean="0"/>
              <a:t> 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містити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відомості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про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рецензентів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не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менше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двох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докторів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компетентних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вчених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напряму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за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яким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підготовлено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дисертацію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містити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інформацію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про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рекомендування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друку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вченою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радою закладу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вищої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освіти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наукової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установи);</a:t>
            </a:r>
          </a:p>
          <a:p>
            <a:pPr algn="just"/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випускатися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накладом не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менше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50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примірників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мати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міжнародний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стандартний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номер книги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ISBN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>
              <a:buFontTx/>
              <a:buChar char="-"/>
            </a:pPr>
            <a:endParaRPr lang="ru-RU" sz="2800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403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ru-RU" sz="2200" b="1" dirty="0" smtClean="0">
                <a:latin typeface="Arial" pitchFamily="34" charset="0"/>
                <a:cs typeface="Arial" pitchFamily="34" charset="0"/>
              </a:rPr>
              <a:t>         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ВИМОГИ ДО ОПУБЛІКУВАНОЇ МОНОГРАФІЇ</a:t>
            </a:r>
            <a:r>
              <a:rPr lang="ru-RU" sz="2800" b="1" dirty="0" smtClean="0"/>
              <a:t> 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85794"/>
            <a:ext cx="9144000" cy="607220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надсилатися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фондів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бібліотек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визначених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законодавчо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бути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оформленою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дотриманням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вимог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державних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стандартів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України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FontTx/>
              <a:buChar char="-"/>
            </a:pPr>
            <a:endParaRPr lang="uk-UA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 метою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ознайомлення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наукової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громадськості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монографією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офіційному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веб-сайті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закладу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вищої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освіти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наукової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установи)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спеціалізована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вчена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рада 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пізніше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ніж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 три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календарні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дні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дати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прийняття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дисертації</a:t>
            </a:r>
            <a:r>
              <a:rPr lang="ru-RU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виконаної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як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монографія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розгляду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розділі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в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якому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міститься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інформація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про роботу ради,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розміщує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режимі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читання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примірник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цієї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монографії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електронному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вигляді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FontTx/>
              <a:buChar char="-"/>
            </a:pPr>
            <a:endParaRPr lang="uk-UA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Tx/>
              <a:buChar char="-"/>
            </a:pPr>
            <a:endParaRPr lang="ru-RU" sz="28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ru-RU" sz="2800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4038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uk-UA" sz="2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uk-UA" sz="2600" b="1" dirty="0" smtClean="0">
                <a:latin typeface="Arial" pitchFamily="34" charset="0"/>
                <a:cs typeface="Arial" pitchFamily="34" charset="0"/>
              </a:rPr>
              <a:t>ВИТЯГ ІЗ ЗАКОНУ УКРАЇНИ “ПРО ВИЩУ ОСВІТУ”</a:t>
            </a:r>
            <a:endParaRPr lang="ru-RU" sz="2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785794"/>
            <a:ext cx="8928992" cy="6072206"/>
          </a:xfrm>
        </p:spPr>
        <p:txBody>
          <a:bodyPr>
            <a:normAutofit fontScale="47500" lnSpcReduction="20000"/>
          </a:bodyPr>
          <a:lstStyle/>
          <a:p>
            <a:pPr fontAlgn="t"/>
            <a:r>
              <a:rPr lang="ru-RU" sz="51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 УКРАЇНИ</a:t>
            </a:r>
            <a:endParaRPr lang="ru-RU" sz="5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5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 </a:t>
            </a:r>
            <a:r>
              <a:rPr lang="ru-RU" sz="59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вищу</a:t>
            </a:r>
            <a:r>
              <a:rPr lang="ru-RU" sz="59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59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освіту</a:t>
            </a:r>
            <a:endParaRPr lang="ru-RU" sz="59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ru-RU" dirty="0" err="1" smtClean="0">
                <a:solidFill>
                  <a:schemeClr val="tx1"/>
                </a:solidFill>
              </a:rPr>
              <a:t>Відомості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Верховної</a:t>
            </a:r>
            <a:r>
              <a:rPr lang="ru-RU" dirty="0" smtClean="0">
                <a:solidFill>
                  <a:schemeClr val="tx1"/>
                </a:solidFill>
              </a:rPr>
              <a:t> Ради (ВВР), 2014, № 37-38, ст.2004)</a:t>
            </a:r>
            <a:endParaRPr lang="ru-RU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33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Розділ</a:t>
            </a:r>
            <a:r>
              <a:rPr lang="ru-RU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XV </a:t>
            </a:r>
            <a:br>
              <a:rPr lang="ru-RU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3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ПРИКІНЦЕВІ ТА ПЕРЕХІДНІ ПОЛОЖЕННЯ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7) </a:t>
            </a:r>
            <a:r>
              <a:rPr lang="ru-RU" sz="4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підготовка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кандидатів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та </a:t>
            </a:r>
            <a:r>
              <a:rPr lang="ru-RU" sz="4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докторів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наук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що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здійснюється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вищими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навчальними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закладами та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науковими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установами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і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започаткована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      1 </a:t>
            </a:r>
            <a:r>
              <a:rPr lang="ru-RU" sz="4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вересня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2016 року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продовжується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 межах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передбаченого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строку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підготовки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відповідно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законодавства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чинного на момент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набрання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чинності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цим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Законом.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 результатами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захисту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дисертацій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здобуття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ступеня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кандидата наук та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наукового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ступеня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доктора наук у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спеціалізованих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вчених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радах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утворених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центральним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органом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виконавчої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влади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сфері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освіти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науки,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здобувачам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наукових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ступенів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присуджується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науковий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ступінь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кандидата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доктора наук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відповідно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до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законодавства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чинного до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набрання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чинності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цим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Законом, 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та </a:t>
            </a:r>
            <a:r>
              <a:rPr lang="ru-RU" sz="4400" b="1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видається</a:t>
            </a:r>
            <a:r>
              <a:rPr lang="ru-RU" sz="4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диплом 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кандидата </a:t>
            </a:r>
            <a:r>
              <a:rPr lang="ru-RU" sz="4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доктора наук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центральним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органом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виконавчої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влади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у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сфері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освіти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</a:t>
            </a:r>
            <a:r>
              <a:rPr lang="ru-RU" sz="4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науки</a:t>
            </a:r>
            <a:r>
              <a:rPr lang="ru-RU" sz="4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до 31 </a:t>
            </a:r>
            <a:r>
              <a:rPr lang="ru-RU" sz="4400" b="1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грудня</a:t>
            </a:r>
            <a:r>
              <a:rPr lang="ru-RU" sz="44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2020 року.</a:t>
            </a:r>
            <a:r>
              <a:rPr lang="ru-RU" sz="4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Цей строк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може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бути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подовжено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на час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академічної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соціальної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відпустки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військової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служби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або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тривалої</a:t>
            </a:r>
            <a:r>
              <a:rPr lang="ru-RU" sz="4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хвороби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just"/>
            <a:r>
              <a:rPr lang="ru-RU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{</a:t>
            </a:r>
            <a:r>
              <a:rPr lang="ru-RU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Підпункт</a:t>
            </a:r>
            <a:r>
              <a:rPr lang="ru-RU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7 пункту 2 </a:t>
            </a:r>
            <a:r>
              <a:rPr lang="ru-RU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розділу</a:t>
            </a:r>
            <a:r>
              <a:rPr lang="ru-RU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XV в </a:t>
            </a:r>
            <a:r>
              <a:rPr lang="ru-RU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редакції</a:t>
            </a:r>
            <a:r>
              <a:rPr lang="ru-RU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Закону </a:t>
            </a:r>
            <a:r>
              <a:rPr lang="ru-RU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3"/>
              </a:rPr>
              <a:t>№ 2145-VIII </a:t>
            </a:r>
            <a:r>
              <a:rPr lang="ru-RU" i="1" u="sng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3"/>
              </a:rPr>
              <a:t>від</a:t>
            </a:r>
            <a:r>
              <a:rPr lang="ru-RU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3"/>
              </a:rPr>
              <a:t> 05.09.2017</a:t>
            </a:r>
            <a:r>
              <a:rPr lang="ru-RU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}</a:t>
            </a:r>
            <a:endParaRPr lang="ru-RU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340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 fontScale="90000"/>
          </a:bodyPr>
          <a:lstStyle/>
          <a:p>
            <a:r>
              <a:rPr lang="uk-UA" sz="25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uk-UA" sz="2700" b="1" dirty="0" smtClean="0">
                <a:latin typeface="Arial" pitchFamily="34" charset="0"/>
                <a:cs typeface="Arial" pitchFamily="34" charset="0"/>
              </a:rPr>
              <a:t>ПРИЗНАЧЕННЯ ДАТ ЗАХИСТУ ДИСЕРТАЦІЙ У 2020р</a:t>
            </a:r>
            <a:r>
              <a:rPr lang="uk-UA" sz="2500" b="1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5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3254" y="817770"/>
            <a:ext cx="9144000" cy="60402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Зворотній відлік</a:t>
            </a:r>
            <a:endParaRPr lang="ru-RU" sz="3600" b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25</a:t>
            </a:fld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00034" y="1571612"/>
            <a:ext cx="8286808" cy="71438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ВИДАЧА ДИПЛОМА МОН    До 31.12.2020 р.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Стрелка вверх 17"/>
          <p:cNvSpPr/>
          <p:nvPr/>
        </p:nvSpPr>
        <p:spPr>
          <a:xfrm>
            <a:off x="4357686" y="2285992"/>
            <a:ext cx="484632" cy="285752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00034" y="2571744"/>
            <a:ext cx="8286808" cy="71438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ЗАСІДАННЯ АТЕСТАЦІЙНОЇ КОЛЕГІЇ МОН       ІІ половина грудня 2020 р.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00034" y="3571876"/>
            <a:ext cx="8286808" cy="71438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ЗАСІДАННЯ ЕКСПЕРТНИХ РАД МОН    Листопад-початок грудня 2020 р.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Стрелка вверх 22"/>
          <p:cNvSpPr/>
          <p:nvPr/>
        </p:nvSpPr>
        <p:spPr>
          <a:xfrm>
            <a:off x="4429124" y="4286256"/>
            <a:ext cx="484632" cy="285752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500034" y="4572008"/>
            <a:ext cx="8286808" cy="71438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ПІДГОТОВКА АТЕСТАЦІЙНОЇ СПРАВИ ЗДОБУВАЧА        Жовтень 2020 р.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Стрелка вверх 24"/>
          <p:cNvSpPr/>
          <p:nvPr/>
        </p:nvSpPr>
        <p:spPr>
          <a:xfrm>
            <a:off x="4357686" y="3286124"/>
            <a:ext cx="484632" cy="285752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верх 25"/>
          <p:cNvSpPr/>
          <p:nvPr/>
        </p:nvSpPr>
        <p:spPr>
          <a:xfrm>
            <a:off x="4429124" y="5286388"/>
            <a:ext cx="484632" cy="285752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500034" y="5572140"/>
            <a:ext cx="8286808" cy="7143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ЗАХИСТ ДИСЕРТАЦІЇ В СПЕЦРАДІ    Вересень 2020 р.</a:t>
            </a:r>
            <a:r>
              <a:rPr lang="uk-UA" sz="2400" dirty="0" smtClean="0"/>
              <a:t>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785794"/>
          </a:xfrm>
          <a:solidFill>
            <a:schemeClr val="accent2"/>
          </a:solidFill>
        </p:spPr>
        <p:txBody>
          <a:bodyPr>
            <a:normAutofit/>
          </a:bodyPr>
          <a:lstStyle/>
          <a:p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3254" y="817770"/>
            <a:ext cx="9144000" cy="60402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uk-UA" sz="2400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uk-UA" sz="2400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uk-UA" sz="2400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uk-UA" sz="2400" u="sng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sz="6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ДЯКУЄМО ЗА УВАГУ!</a:t>
            </a:r>
            <a:endParaRPr lang="ru-RU" sz="6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08051" cy="808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1114-7E5B-413B-93B9-2D6F0C6B0BF8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2212</TotalTime>
  <Words>1436</Words>
  <Application>Microsoft Office PowerPoint</Application>
  <PresentationFormat>Экран (4:3)</PresentationFormat>
  <Paragraphs>245</Paragraphs>
  <Slides>26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 Нормативні документи </vt:lpstr>
      <vt:lpstr>     ЗДОБУВАЧІ НАУКОВОГО СТУПЕНЯ  КАНДИДАТА НАУК ТА СТУПЕНЯ PhD</vt:lpstr>
      <vt:lpstr> ЗАХИСТ ДИСЕРТАЦІЇ НА ЗДОБУТТЯ НАУКОВОГО СТУПЕНЯ КАНДИДАТА НАУК</vt:lpstr>
      <vt:lpstr>Слайд 5</vt:lpstr>
      <vt:lpstr> ЗАХИСТ ДИСЕРТАЦІЇ НА ЗДОБУТТЯ НАУКОВОГО СТУПЕНЯ ДОКТОРА НАУК</vt:lpstr>
      <vt:lpstr> ЗАХИСТ ДИСЕРТАЦІЇ ДОКТОРА НАУК</vt:lpstr>
      <vt:lpstr>КВАРТИЛІ ЖУРНАЛІВ</vt:lpstr>
      <vt:lpstr>КВАРТИЛІ ЖУРНАЛІВ</vt:lpstr>
      <vt:lpstr>Слайд 10</vt:lpstr>
      <vt:lpstr>Слайд 11</vt:lpstr>
      <vt:lpstr>Слайд 12</vt:lpstr>
      <vt:lpstr>ПУНКТИ НАКАЗУ, ЯКІ ЩЕ НЕ Є ЧИННИМИ</vt:lpstr>
      <vt:lpstr>ПУНКТИ НАКАЗУ, ЯКІ ЩЕ НЕ Є ЧИННИМИ</vt:lpstr>
      <vt:lpstr>         ВИМОГИ ДО ОПУБЛІКУВАННЯ РЕЗУЛЬТАТІВ ДИСЕРТАЦІЙ </vt:lpstr>
      <vt:lpstr>         ВИМОГИ ДО ОПУБЛІКУВАННЯ РЕЗУЛЬТАТІВ ДИСЕРТАЦІЙ </vt:lpstr>
      <vt:lpstr>         ВИМОГИ ДО ОПУБЛІКУВАННЯ РЕЗУЛЬТАТІВ ДИСЕРТАЦІЙ </vt:lpstr>
      <vt:lpstr>         ВИМОГИ ДО ОПУБЛІКУВАННЯ РЕЗУЛЬТАТІВ ДИСЕРТАЦІЙ </vt:lpstr>
      <vt:lpstr>         ВИМОГИ ДО ОПУБЛІКУВАННЯ РЕЗУЛЬТАТІВ ДИСЕРТАЦІЙ </vt:lpstr>
      <vt:lpstr>         ВИМОГИ ДО ОПУБЛІКУВАНОЇ МОНОГРАФІЇ </vt:lpstr>
      <vt:lpstr>         ВИМОГИ ДО ОПУБЛІКУВАНОЇ МОНОГРАФІЇ </vt:lpstr>
      <vt:lpstr>         ВИМОГИ ДО ОПУБЛІКУВАНОЇ МОНОГРАФІЇ </vt:lpstr>
      <vt:lpstr>         ВИМОГИ ДО ОПУБЛІКУВАНОЇ МОНОГРАФІЇ </vt:lpstr>
      <vt:lpstr> ВИТЯГ ІЗ ЗАКОНУ УКРАЇНИ “ПРО ВИЩУ ОСВІТУ”</vt:lpstr>
      <vt:lpstr> ПРИЗНАЧЕННЯ ДАТ ЗАХИСТУ ДИСЕРТАЦІЙ У 2020р.</vt:lpstr>
      <vt:lpstr>Слайд 26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315</cp:revision>
  <dcterms:created xsi:type="dcterms:W3CDTF">2019-05-19T10:19:56Z</dcterms:created>
  <dcterms:modified xsi:type="dcterms:W3CDTF">2019-11-11T20:54:05Z</dcterms:modified>
</cp:coreProperties>
</file>